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5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20"/>
  </p:normalViewPr>
  <p:slideViewPr>
    <p:cSldViewPr snapToGrid="0">
      <p:cViewPr varScale="1">
        <p:scale>
          <a:sx n="140" d="100"/>
          <a:sy n="140" d="100"/>
        </p:scale>
        <p:origin x="84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1f5df4af63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1f5df4af63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f5df4af63_2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21f5df4af63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0a4c8b3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0a4c8b3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0ab80cb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0ab80cb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0a4c8b39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20a4c8b39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0a4c8b39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0a4c8b39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0a4c8b39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20a4c8b39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0a4c8b39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20a4c8b39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1fc719be3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</a:endParaRPr>
          </a:p>
        </p:txBody>
      </p:sp>
      <p:sp>
        <p:nvSpPr>
          <p:cNvPr id="229" name="Google Shape;229;g21fc719be3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1fc719be3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1fc719be3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1fc719be3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1fc719be3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f5df4af63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21f5df4af6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1fc719be3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1fc719be3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fc719be3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1fc719be38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1fc719be3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1fc719be3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1fc719be3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1fc719be3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1fc719be3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1fc719be3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1fc719be3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1fc719be38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1fc719be38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1fc719be38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1fc719be38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1fc719be38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1fd25beb6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1fd25beb6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1fd25beb6a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1fd25beb6a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1f5df4af63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1f5df4af63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1fd25beb6a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1fd25beb6a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fd25beb6a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fd25beb6a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1fd25beb6a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1fd25beb6a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fd25beb6a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fd25beb6a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1fd25beb6a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1fd25beb6a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1fc719be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1fc719be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1fd25beb6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1fd25beb6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1fd25beb6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1fd25beb6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1fd25beb6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1fd25beb6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1fd25beb6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1fd25beb6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1f5df4af63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21f5df4af63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1fd25beb6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1fd25beb6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df55a0c5a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df55a0c5a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df55a0c5a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df55a0c5a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df55a0c5a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df55a0c5a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df55a0c5a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df55a0c5a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df55a0c5a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df55a0c5a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1fc719be3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1fc719be3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23243c10f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23243c10f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23243c10f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23243c10f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23243c10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23243c10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1f5df4af63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21f5df4af63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23243c10f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23243c10f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23243c10f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23243c10f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23243c10f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23243c10f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23243c10f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23243c10f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23243c10f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23243c10f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1fc719be3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1fc719be3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f5df4af63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1f5df4af63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f5df4af63_2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21f5df4af63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f5df4af63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21f5df4af63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f5df4af63_2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21f5df4af63_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ctrTitle"/>
          </p:nvPr>
        </p:nvSpPr>
        <p:spPr>
          <a:xfrm>
            <a:off x="1143000" y="133202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The Supervised Learning Workshop</a:t>
            </a:r>
            <a:br>
              <a:rPr lang="fr"/>
            </a:br>
            <a:r>
              <a:rPr lang="fr"/>
              <a:t>Chapters 3 and 4</a:t>
            </a: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1"/>
          </p:nvPr>
        </p:nvSpPr>
        <p:spPr>
          <a:xfrm>
            <a:off x="0" y="3970800"/>
            <a:ext cx="28164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457200" lvl="0" indent="-3238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fr" sz="1500"/>
              <a:t>LY Catherine u21806799</a:t>
            </a:r>
            <a:endParaRPr sz="1500"/>
          </a:p>
          <a:p>
            <a:pPr marL="457200" lvl="0" indent="-3238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fr" sz="1500"/>
              <a:t>QIU Lucie u32111200</a:t>
            </a:r>
            <a:endParaRPr sz="1500"/>
          </a:p>
          <a:p>
            <a:pPr marL="457200" lvl="0" indent="-3238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fr" sz="1500"/>
              <a:t>QIU Loic u32109662</a:t>
            </a:r>
            <a:endParaRPr sz="1500"/>
          </a:p>
          <a:p>
            <a:pPr marL="457200" lvl="0" indent="-3238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fr" sz="1500"/>
              <a:t>HOU Jiayan u32100601</a:t>
            </a:r>
            <a:endParaRPr sz="1500"/>
          </a:p>
          <a:p>
            <a:pPr marL="457200" lvl="0" indent="-3238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fr" sz="1500"/>
              <a:t>WENG Christelle u32111006</a:t>
            </a:r>
            <a:endParaRPr sz="1500"/>
          </a:p>
          <a:p>
            <a:pPr marL="457200" lvl="0" indent="-3238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fr" sz="1500"/>
              <a:t>WANG Louise u32109664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>
            <a:spLocks noGrp="1"/>
          </p:cNvSpPr>
          <p:nvPr>
            <p:ph type="title"/>
          </p:nvPr>
        </p:nvSpPr>
        <p:spPr>
          <a:xfrm>
            <a:off x="1863479" y="0"/>
            <a:ext cx="5417043" cy="738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3.01</a:t>
            </a:r>
            <a:br>
              <a:rPr lang="fr"/>
            </a:br>
            <a:r>
              <a:rPr lang="fr" sz="2300"/>
              <a:t>Catherine</a:t>
            </a:r>
            <a:endParaRPr/>
          </a:p>
        </p:txBody>
      </p:sp>
      <p:pic>
        <p:nvPicPr>
          <p:cNvPr id="189" name="Google Shape;189;p34" descr="Une image contenant texte&#10;&#10;Description générée automatiquement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149496"/>
            <a:ext cx="4512428" cy="3644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 descr="Une image contenant graphique&#10;&#10;Description générée automatiquemen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0215" y="1419400"/>
            <a:ext cx="4383785" cy="3223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>
            <a:spLocks noGrp="1"/>
          </p:cNvSpPr>
          <p:nvPr>
            <p:ph type="title"/>
          </p:nvPr>
        </p:nvSpPr>
        <p:spPr>
          <a:xfrm>
            <a:off x="1463100" y="0"/>
            <a:ext cx="6217800" cy="1049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3 – activity3.01</a:t>
            </a:r>
            <a:br>
              <a:rPr lang="fr"/>
            </a:br>
            <a:r>
              <a:rPr lang="fr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Catherine</a:t>
            </a:r>
            <a:endParaRPr/>
          </a:p>
        </p:txBody>
      </p:sp>
      <p:pic>
        <p:nvPicPr>
          <p:cNvPr id="196" name="Google Shape;196;p35"/>
          <p:cNvPicPr preferRelativeResize="0"/>
          <p:nvPr/>
        </p:nvPicPr>
        <p:blipFill rotWithShape="1">
          <a:blip r:embed="rId3">
            <a:alphaModFix/>
          </a:blip>
          <a:srcRect l="-1824" r="-1824" b="-3648"/>
          <a:stretch/>
        </p:blipFill>
        <p:spPr>
          <a:xfrm>
            <a:off x="0" y="1125460"/>
            <a:ext cx="9144001" cy="338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title"/>
          </p:nvPr>
        </p:nvSpPr>
        <p:spPr>
          <a:xfrm>
            <a:off x="1403700" y="-1"/>
            <a:ext cx="6336600" cy="84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 of exercise 3.01</a:t>
            </a:r>
            <a:endParaRPr/>
          </a:p>
        </p:txBody>
      </p:sp>
      <p:sp>
        <p:nvSpPr>
          <p:cNvPr id="202" name="Google Shape;202;p3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fr"/>
              <a:t>Thanks to the first exercise of the chapter 3, we learnt how to upload dataset, how to use different functions such as plt.show(); print (); how to read a dataset.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1967250" y="0"/>
            <a:ext cx="5209500" cy="972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3 – activity3.01</a:t>
            </a:r>
            <a:br>
              <a:rPr lang="fr"/>
            </a:br>
            <a:r>
              <a:rPr lang="fr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Catherine</a:t>
            </a:r>
            <a:endParaRPr/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050" y="972900"/>
            <a:ext cx="4840350" cy="414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xfrm>
            <a:off x="1993950" y="-1"/>
            <a:ext cx="5156100" cy="771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3 – activity3.01</a:t>
            </a:r>
            <a:br>
              <a:rPr lang="fr"/>
            </a:br>
            <a:r>
              <a:rPr lang="fr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Catherine</a:t>
            </a:r>
            <a:endParaRPr/>
          </a:p>
        </p:txBody>
      </p:sp>
      <p:pic>
        <p:nvPicPr>
          <p:cNvPr id="214" name="Google Shape;2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738" y="978524"/>
            <a:ext cx="5724525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3 – activity3.01</a:t>
            </a:r>
            <a:br>
              <a:rPr lang="fr"/>
            </a:br>
            <a:r>
              <a:rPr lang="fr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Catherine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675" y="848375"/>
            <a:ext cx="4636625" cy="41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>
            <a:spLocks noGrp="1"/>
          </p:cNvSpPr>
          <p:nvPr>
            <p:ph type="title"/>
          </p:nvPr>
        </p:nvSpPr>
        <p:spPr>
          <a:xfrm>
            <a:off x="1463100" y="0"/>
            <a:ext cx="6217800" cy="1049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3 – activity3.01</a:t>
            </a:r>
            <a:br>
              <a:rPr lang="fr"/>
            </a:br>
            <a:r>
              <a:rPr lang="fr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Catherine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013" y="842875"/>
            <a:ext cx="5869975" cy="430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1863479" y="0"/>
            <a:ext cx="54171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3.02</a:t>
            </a:r>
            <a:br>
              <a:rPr lang="fr"/>
            </a:br>
            <a:r>
              <a:rPr lang="fr" sz="2300"/>
              <a:t>Christelle</a:t>
            </a:r>
            <a:endParaRPr/>
          </a:p>
        </p:txBody>
      </p:sp>
      <p:pic>
        <p:nvPicPr>
          <p:cNvPr id="232" name="Google Shape;2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3449" y="1282225"/>
            <a:ext cx="3190875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25" y="931775"/>
            <a:ext cx="6037076" cy="33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3.02</a:t>
            </a:r>
            <a:br>
              <a:rPr lang="fr"/>
            </a:br>
            <a:r>
              <a:rPr lang="fr" sz="2300"/>
              <a:t>Christelle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813" y="1114738"/>
            <a:ext cx="7877175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3.02</a:t>
            </a:r>
            <a:br>
              <a:rPr lang="fr"/>
            </a:br>
            <a:r>
              <a:rPr lang="fr" sz="2300"/>
              <a:t>Christelle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3"/>
          <p:cNvSpPr txBox="1">
            <a:spLocks noGrp="1"/>
          </p:cNvSpPr>
          <p:nvPr>
            <p:ph type="body" idx="1"/>
          </p:nvPr>
        </p:nvSpPr>
        <p:spPr>
          <a:xfrm>
            <a:off x="4732500" y="1369225"/>
            <a:ext cx="37830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fr"/>
              <a:t>This code is to create a scatter plot with a linear regression line and set various properties of the graph such as : 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the title, ax.set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the axis labels, ax.set_xlabel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the tick marks : ax.tick.param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the legend : ax.legend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6" name="Google Shape;2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50" y="980776"/>
            <a:ext cx="4334449" cy="41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2742159" y="228600"/>
            <a:ext cx="36597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 b="1"/>
              <a:t>Introduction</a:t>
            </a:r>
            <a:endParaRPr sz="1800" b="1"/>
          </a:p>
        </p:txBody>
      </p:sp>
      <p:sp>
        <p:nvSpPr>
          <p:cNvPr id="136" name="Google Shape;136;p26"/>
          <p:cNvSpPr txBox="1">
            <a:spLocks noGrp="1"/>
          </p:cNvSpPr>
          <p:nvPr>
            <p:ph type="body" idx="1"/>
          </p:nvPr>
        </p:nvSpPr>
        <p:spPr>
          <a:xfrm>
            <a:off x="0" y="858914"/>
            <a:ext cx="9144000" cy="4284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fr"/>
              <a:t>Definitions  : </a:t>
            </a:r>
            <a:endParaRPr/>
          </a:p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/>
              <a:t>Linear regression </a:t>
            </a:r>
            <a:r>
              <a:rPr lang="fr"/>
              <a:t>is a method used to find the straight line that best fits a set of</a:t>
            </a:r>
            <a:endParaRPr/>
          </a:p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data points representing the relationship between two continuous variables. It is used to make predictions or understand how one variable affects another.</a:t>
            </a:r>
            <a:endParaRPr/>
          </a:p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/>
              <a:t>Autoregression </a:t>
            </a:r>
            <a:r>
              <a:rPr lang="fr"/>
              <a:t>is a method used to predict future values of a variable based on</a:t>
            </a:r>
            <a:endParaRPr/>
          </a:p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its past values. It involves using a linear regression model to identify trends in</a:t>
            </a:r>
            <a:endParaRPr/>
          </a:p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time series data and predict future values of the variable.</a:t>
            </a:r>
            <a:endParaRPr/>
          </a:p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fr"/>
              <a:t>What is the use of linear regression &amp; autoregression :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Linear regression is used in various fields while autoregression is commonly used in finance, economics, and weather forecasting.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3.02</a:t>
            </a:r>
            <a:br>
              <a:rPr lang="fr"/>
            </a:br>
            <a:r>
              <a:rPr lang="fr" sz="2300"/>
              <a:t>Christelle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44"/>
          <p:cNvSpPr txBox="1"/>
          <p:nvPr/>
        </p:nvSpPr>
        <p:spPr>
          <a:xfrm>
            <a:off x="6118875" y="1112400"/>
            <a:ext cx="27318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latin typeface="Calibri"/>
                <a:ea typeface="Calibri"/>
                <a:cs typeface="Calibri"/>
                <a:sym typeface="Calibri"/>
              </a:rPr>
              <a:t>In this graph :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data points </a:t>
            </a:r>
            <a:r>
              <a:rPr lang="fr" sz="1700">
                <a:latin typeface="Calibri"/>
                <a:ea typeface="Calibri"/>
                <a:cs typeface="Calibri"/>
                <a:sym typeface="Calibri"/>
              </a:rPr>
              <a:t>are too scattered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fr" sz="1700">
                <a:latin typeface="Calibri"/>
                <a:ea typeface="Calibri"/>
                <a:cs typeface="Calibri"/>
                <a:sym typeface="Calibri"/>
              </a:rPr>
              <a:t>the annual averages are fairly spread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fr" sz="1700">
                <a:latin typeface="Calibri"/>
                <a:ea typeface="Calibri"/>
                <a:cs typeface="Calibri"/>
                <a:sym typeface="Calibri"/>
              </a:rPr>
              <a:t>don't seem to follow a perfectly straight line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latin typeface="Calibri"/>
                <a:ea typeface="Calibri"/>
                <a:cs typeface="Calibri"/>
                <a:sym typeface="Calibri"/>
              </a:rPr>
              <a:t>So this method/ model is not suitable for our data.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44"/>
          <p:cNvPicPr preferRelativeResize="0"/>
          <p:nvPr/>
        </p:nvPicPr>
        <p:blipFill rotWithShape="1">
          <a:blip r:embed="rId3">
            <a:alphaModFix/>
          </a:blip>
          <a:srcRect t="1893"/>
          <a:stretch/>
        </p:blipFill>
        <p:spPr>
          <a:xfrm>
            <a:off x="121700" y="1112400"/>
            <a:ext cx="5758026" cy="39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3 – Activity 3.02</a:t>
            </a:r>
            <a:br>
              <a:rPr lang="fr"/>
            </a:br>
            <a:r>
              <a:rPr lang="fr" sz="2300"/>
              <a:t>Christelle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9" name="Google Shape;259;p45"/>
          <p:cNvPicPr preferRelativeResize="0"/>
          <p:nvPr/>
        </p:nvPicPr>
        <p:blipFill rotWithShape="1">
          <a:blip r:embed="rId3">
            <a:alphaModFix/>
          </a:blip>
          <a:srcRect l="-5680" t="18740" r="5680" b="-18739"/>
          <a:stretch/>
        </p:blipFill>
        <p:spPr>
          <a:xfrm>
            <a:off x="468481" y="1436200"/>
            <a:ext cx="6519950" cy="25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3 – Activity 3.02</a:t>
            </a:r>
            <a:br>
              <a:rPr lang="fr"/>
            </a:br>
            <a:r>
              <a:rPr lang="fr" sz="2300"/>
              <a:t>Christelle</a:t>
            </a:r>
            <a:endParaRPr/>
          </a:p>
        </p:txBody>
      </p:sp>
      <p:pic>
        <p:nvPicPr>
          <p:cNvPr id="265" name="Google Shape;2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0444"/>
            <a:ext cx="4071980" cy="357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780" y="1420444"/>
            <a:ext cx="4284787" cy="357065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6"/>
          <p:cNvSpPr txBox="1"/>
          <p:nvPr/>
        </p:nvSpPr>
        <p:spPr>
          <a:xfrm>
            <a:off x="392925" y="1054975"/>
            <a:ext cx="383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The head() method : the first 5 rows of the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46"/>
          <p:cNvSpPr txBox="1"/>
          <p:nvPr/>
        </p:nvSpPr>
        <p:spPr>
          <a:xfrm>
            <a:off x="5312675" y="1054975"/>
            <a:ext cx="38313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the tail() method : the last 5 rows of the data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Chapter 3 – Activity 3.02</a:t>
            </a:r>
            <a:br>
              <a:rPr lang="fr" sz="2800"/>
            </a:br>
            <a:r>
              <a:rPr lang="fr" sz="2800"/>
              <a:t>Christelle</a:t>
            </a:r>
            <a:endParaRPr sz="2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pic>
        <p:nvPicPr>
          <p:cNvPr id="274" name="Google Shape;2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50" y="993869"/>
            <a:ext cx="4076700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9950" y="1043094"/>
            <a:ext cx="4511650" cy="2829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Chapter 3 – Activity 3.02</a:t>
            </a:r>
            <a:br>
              <a:rPr lang="fr" sz="2800"/>
            </a:br>
            <a:r>
              <a:rPr lang="fr" sz="2800"/>
              <a:t>Christelle</a:t>
            </a:r>
            <a:endParaRPr sz="2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pic>
        <p:nvPicPr>
          <p:cNvPr id="281" name="Google Shape;2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00" y="1100499"/>
            <a:ext cx="4093699" cy="26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1419" y="1100500"/>
            <a:ext cx="4810180" cy="26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Chapter 3 – Activity 3.02</a:t>
            </a:r>
            <a:br>
              <a:rPr lang="fr" sz="2800"/>
            </a:br>
            <a:r>
              <a:rPr lang="fr" sz="2800"/>
              <a:t>Christelle</a:t>
            </a:r>
            <a:endParaRPr sz="2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pic>
        <p:nvPicPr>
          <p:cNvPr id="288" name="Google Shape;2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25" y="1100494"/>
            <a:ext cx="3202255" cy="357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2155" y="1100494"/>
            <a:ext cx="5097145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Chapter 3 – Activity 3.02</a:t>
            </a:r>
            <a:br>
              <a:rPr lang="fr" sz="2800"/>
            </a:br>
            <a:r>
              <a:rPr lang="fr" sz="2800"/>
              <a:t>Christelle</a:t>
            </a:r>
            <a:endParaRPr sz="2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pic>
        <p:nvPicPr>
          <p:cNvPr id="295" name="Google Shape;2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888" y="1125119"/>
            <a:ext cx="6814230" cy="35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Chapter 3 – Activity 3.02</a:t>
            </a:r>
            <a:br>
              <a:rPr lang="fr" sz="2800"/>
            </a:br>
            <a:r>
              <a:rPr lang="fr" sz="2800"/>
              <a:t>Christelle</a:t>
            </a:r>
            <a:endParaRPr sz="2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pic>
        <p:nvPicPr>
          <p:cNvPr id="301" name="Google Shape;3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3200"/>
            <a:ext cx="4331199" cy="357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3600" y="1420450"/>
            <a:ext cx="4508000" cy="3123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Chapter 3 – exercise 3.03</a:t>
            </a:r>
            <a:br>
              <a:rPr lang="fr"/>
            </a:br>
            <a:r>
              <a:rPr lang="fr" sz="2300"/>
              <a:t>Loic</a:t>
            </a:r>
            <a:endParaRPr/>
          </a:p>
        </p:txBody>
      </p:sp>
      <p:pic>
        <p:nvPicPr>
          <p:cNvPr id="308" name="Google Shape;3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25" y="1268044"/>
            <a:ext cx="4084179" cy="3570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179" y="1268044"/>
            <a:ext cx="4079380" cy="35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Chapter 3 – exercise 3.03</a:t>
            </a:r>
            <a:br>
              <a:rPr lang="fr"/>
            </a:br>
            <a:r>
              <a:rPr lang="fr" sz="2300"/>
              <a:t>Loic</a:t>
            </a:r>
            <a:endParaRPr/>
          </a:p>
        </p:txBody>
      </p:sp>
      <p:pic>
        <p:nvPicPr>
          <p:cNvPr id="315" name="Google Shape;3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725" y="1268044"/>
            <a:ext cx="6260551" cy="35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658334" y="304800"/>
            <a:ext cx="78273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 b="1"/>
              <a:t>Use case presentation and problem definition</a:t>
            </a:r>
            <a:endParaRPr b="1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20000"/>
          </a:bodyPr>
          <a:lstStyle/>
          <a:p>
            <a:pPr marL="177800" lvl="0" indent="-38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For the linear regression models, we aim to predict or model continuous values, from recorded air temperatures from the years 1841 to 2010.  </a:t>
            </a:r>
            <a:endParaRPr/>
          </a:p>
          <a:p>
            <a:pPr marL="177800" lvl="0" indent="-38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177800" lvl="0" indent="-38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For the auto-regression models, we aim to predict the closing price of the S&amp;P 500 over the years 1986 to 2018 and a year into the future.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177800" lvl="0" indent="-38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177800" lvl="0" indent="-38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Does a simple linear regression allow us to approximate the evolution of temperatures over a period? And in which case can we use an autoregression models?</a:t>
            </a:r>
            <a:endParaRPr/>
          </a:p>
          <a:p>
            <a:pPr marL="177800" lvl="0" indent="-38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  <a:p>
            <a:pPr marL="177800" lvl="0" indent="-38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Chapter 3 – exercise 3.03</a:t>
            </a:r>
            <a:br>
              <a:rPr lang="fr"/>
            </a:br>
            <a:r>
              <a:rPr lang="fr" sz="2300"/>
              <a:t>Loic</a:t>
            </a:r>
            <a:endParaRPr/>
          </a:p>
        </p:txBody>
      </p:sp>
      <p:pic>
        <p:nvPicPr>
          <p:cNvPr id="321" name="Google Shape;3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75" y="1268044"/>
            <a:ext cx="5079838" cy="35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Chapter 3 – exercise 3.03</a:t>
            </a:r>
            <a:br>
              <a:rPr lang="fr"/>
            </a:br>
            <a:r>
              <a:rPr lang="fr" sz="2300"/>
              <a:t>Loic</a:t>
            </a:r>
            <a:endParaRPr/>
          </a:p>
        </p:txBody>
      </p:sp>
      <p:pic>
        <p:nvPicPr>
          <p:cNvPr id="327" name="Google Shape;3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0444"/>
            <a:ext cx="3883206" cy="357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4706" y="1420444"/>
            <a:ext cx="3482024" cy="35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Chapter 3 – exercise 3.03</a:t>
            </a:r>
            <a:br>
              <a:rPr lang="fr"/>
            </a:br>
            <a:r>
              <a:rPr lang="fr" sz="2300"/>
              <a:t>Loic</a:t>
            </a:r>
            <a:endParaRPr/>
          </a:p>
        </p:txBody>
      </p:sp>
      <p:pic>
        <p:nvPicPr>
          <p:cNvPr id="334" name="Google Shape;3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675" y="1268044"/>
            <a:ext cx="7016651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Chapter 3 – exercise 3.03</a:t>
            </a:r>
            <a:br>
              <a:rPr lang="fr"/>
            </a:br>
            <a:r>
              <a:rPr lang="fr" sz="2300"/>
              <a:t>Loic</a:t>
            </a:r>
            <a:endParaRPr/>
          </a:p>
        </p:txBody>
      </p:sp>
      <p:pic>
        <p:nvPicPr>
          <p:cNvPr id="340" name="Google Shape;3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950" y="1268044"/>
            <a:ext cx="5080100" cy="35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Chapter 3 – exercise 3.03</a:t>
            </a:r>
            <a:br>
              <a:rPr lang="fr"/>
            </a:br>
            <a:r>
              <a:rPr lang="fr" sz="2300"/>
              <a:t>Loic</a:t>
            </a:r>
            <a:endParaRPr/>
          </a:p>
        </p:txBody>
      </p:sp>
      <p:pic>
        <p:nvPicPr>
          <p:cNvPr id="346" name="Google Shape;3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75" y="1268044"/>
            <a:ext cx="3437588" cy="357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4488" y="1268044"/>
            <a:ext cx="4828637" cy="3416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5500"/>
            <a:ext cx="4933950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3.04</a:t>
            </a:r>
            <a:br>
              <a:rPr lang="fr"/>
            </a:br>
            <a:r>
              <a:rPr lang="fr" sz="2300"/>
              <a:t>Jiayan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0700"/>
            <a:ext cx="5286375" cy="4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6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3.04</a:t>
            </a:r>
            <a:br>
              <a:rPr lang="fr"/>
            </a:br>
            <a:r>
              <a:rPr lang="fr" sz="2300"/>
              <a:t>Jiayan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0700"/>
            <a:ext cx="4419600" cy="237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275" y="966900"/>
            <a:ext cx="4295325" cy="196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650" y="3326325"/>
            <a:ext cx="4134292" cy="176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1"/>
          <p:cNvSpPr txBox="1"/>
          <p:nvPr/>
        </p:nvSpPr>
        <p:spPr>
          <a:xfrm>
            <a:off x="2927400" y="2862225"/>
            <a:ext cx="114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Before PLAY</a:t>
            </a:r>
            <a:endParaRPr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61"/>
          <p:cNvSpPr txBox="1"/>
          <p:nvPr/>
        </p:nvSpPr>
        <p:spPr>
          <a:xfrm>
            <a:off x="7312850" y="2614425"/>
            <a:ext cx="1143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After PLAY</a:t>
            </a:r>
            <a:endParaRPr sz="13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6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3.04</a:t>
            </a:r>
            <a:br>
              <a:rPr lang="fr"/>
            </a:br>
            <a:r>
              <a:rPr lang="fr" sz="2300"/>
              <a:t>Jiayan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61"/>
          <p:cNvSpPr/>
          <p:nvPr/>
        </p:nvSpPr>
        <p:spPr>
          <a:xfrm>
            <a:off x="443200" y="2734725"/>
            <a:ext cx="2484300" cy="527100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61"/>
          <p:cNvSpPr/>
          <p:nvPr/>
        </p:nvSpPr>
        <p:spPr>
          <a:xfrm>
            <a:off x="4945225" y="2678175"/>
            <a:ext cx="2367600" cy="257400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3100"/>
            <a:ext cx="417195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750" y="1043100"/>
            <a:ext cx="4143375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3.04</a:t>
            </a:r>
            <a:br>
              <a:rPr lang="fr"/>
            </a:br>
            <a:r>
              <a:rPr lang="fr" sz="2300"/>
              <a:t>Jiayan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100" y="925675"/>
            <a:ext cx="6011804" cy="41003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3.04</a:t>
            </a:r>
            <a:br>
              <a:rPr lang="fr"/>
            </a:br>
            <a:r>
              <a:rPr lang="fr" sz="2300"/>
              <a:t>Jiayan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fr"/>
              <a:t>Chapter 3 Linear regression 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3.01 : Plotting data with a moving average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3.02 : Linear model using the least square methods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3.03 : Dummy variables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3.04 : Polynomial models with linear regression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3.05 : Linear regression with gradient descent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4 Auto- regression 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4.01 Auto-regression models </a:t>
            </a:r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628650" y="15240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 sz="2800" b="1" i="0"/>
              <a:t>Data Analytics approach definition and explanation </a:t>
            </a:r>
            <a:endParaRPr sz="61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3.05</a:t>
            </a:r>
            <a:br>
              <a:rPr lang="fr"/>
            </a:br>
            <a:r>
              <a:rPr lang="fr" sz="2300"/>
              <a:t>Lucie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0" name="Google Shape;39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25" y="1003200"/>
            <a:ext cx="4925552" cy="41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5714"/>
              <a:buFont typeface="Calibri"/>
              <a:buNone/>
            </a:pPr>
            <a:r>
              <a:rPr lang="fr"/>
              <a:t>Chapter 3 – exercise 3.05</a:t>
            </a:r>
            <a:br>
              <a:rPr lang="fr"/>
            </a:br>
            <a:r>
              <a:rPr lang="fr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Lucie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5714"/>
              <a:buFont typeface="Calibri"/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175" y="1106476"/>
            <a:ext cx="4572000" cy="208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5075" y="3195043"/>
            <a:ext cx="6028927" cy="1914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6"/>
          <p:cNvSpPr txBox="1">
            <a:spLocks noGrp="1"/>
          </p:cNvSpPr>
          <p:nvPr>
            <p:ph type="title"/>
          </p:nvPr>
        </p:nvSpPr>
        <p:spPr>
          <a:xfrm>
            <a:off x="628650" y="5589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Chapter 3 – exercise 3.05</a:t>
            </a:r>
            <a:br>
              <a:rPr lang="fr"/>
            </a:br>
            <a:r>
              <a:rPr lang="fr" sz="2300">
                <a:latin typeface="Arial"/>
                <a:ea typeface="Arial"/>
                <a:cs typeface="Arial"/>
                <a:sym typeface="Arial"/>
              </a:rPr>
              <a:t>Lucie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2483"/>
            <a:ext cx="4572001" cy="2204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21198"/>
            <a:ext cx="4572000" cy="309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5714"/>
              <a:buFont typeface="Calibri"/>
              <a:buNone/>
            </a:pPr>
            <a:r>
              <a:rPr lang="fr"/>
              <a:t>Chapter 3 – exercise 3.05</a:t>
            </a:r>
            <a:br>
              <a:rPr lang="fr"/>
            </a:br>
            <a:r>
              <a:rPr lang="fr" sz="2300">
                <a:latin typeface="Arial"/>
                <a:ea typeface="Arial"/>
                <a:cs typeface="Arial"/>
                <a:sym typeface="Arial"/>
              </a:rPr>
              <a:t>Lucie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" name="Google Shape;41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810700"/>
            <a:ext cx="4182526" cy="433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0050" y="834525"/>
            <a:ext cx="3761448" cy="433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5714"/>
              <a:buFont typeface="Calibri"/>
              <a:buNone/>
            </a:pPr>
            <a:r>
              <a:rPr lang="fr"/>
              <a:t>Chapter 3 – exercise 3.05</a:t>
            </a:r>
            <a:br>
              <a:rPr lang="fr"/>
            </a:br>
            <a:r>
              <a:rPr lang="fr" sz="2300">
                <a:latin typeface="Arial"/>
                <a:ea typeface="Arial"/>
                <a:cs typeface="Arial"/>
                <a:sym typeface="Arial"/>
              </a:rPr>
              <a:t>Lucie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7" name="Google Shape;41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746050"/>
            <a:ext cx="3610349" cy="43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225" y="1268050"/>
            <a:ext cx="4313026" cy="399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fr"/>
              <a:t>Chapter 3 – exercise 3.05</a:t>
            </a:r>
            <a:br>
              <a:rPr lang="fr"/>
            </a:br>
            <a:r>
              <a:rPr lang="fr" sz="2300">
                <a:latin typeface="Arial"/>
                <a:ea typeface="Arial"/>
                <a:cs typeface="Arial"/>
                <a:sym typeface="Arial"/>
              </a:rPr>
              <a:t>Lucie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4" name="Google Shape;42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25" y="746300"/>
            <a:ext cx="6175550" cy="446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4 – exercise 4.01</a:t>
            </a:r>
            <a:br>
              <a:rPr lang="fr"/>
            </a:br>
            <a:r>
              <a:rPr lang="fr" sz="2300"/>
              <a:t>Louise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" name="Google Shape;43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75" y="2067475"/>
            <a:ext cx="451485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5925" y="1636738"/>
            <a:ext cx="2829425" cy="27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4 – exercise 4.01</a:t>
            </a:r>
            <a:br>
              <a:rPr lang="fr"/>
            </a:br>
            <a:r>
              <a:rPr lang="fr" sz="2300"/>
              <a:t>Louise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7" name="Google Shape;43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25" y="2001063"/>
            <a:ext cx="3943975" cy="15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525" y="1268044"/>
            <a:ext cx="4516427" cy="3001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4 – exercise 4.01</a:t>
            </a:r>
            <a:br>
              <a:rPr lang="fr"/>
            </a:br>
            <a:r>
              <a:rPr lang="fr" sz="2300"/>
              <a:t>Louise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4" name="Google Shape;44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50" y="2007194"/>
            <a:ext cx="4572000" cy="19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325" y="1491324"/>
            <a:ext cx="4167399" cy="301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4 – exercise 4.01</a:t>
            </a:r>
            <a:br>
              <a:rPr lang="fr"/>
            </a:br>
            <a:r>
              <a:rPr lang="fr" sz="2300"/>
              <a:t>Louise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1" name="Google Shape;45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50" y="2377038"/>
            <a:ext cx="452437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8573" y="1642575"/>
            <a:ext cx="4028376" cy="271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 descr="Une image contenant texte&#10;&#10;Description générée automatiquement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4133" y="1195826"/>
            <a:ext cx="4301564" cy="387513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1581004" y="0"/>
            <a:ext cx="56493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3.01</a:t>
            </a:r>
            <a:br>
              <a:rPr lang="fr"/>
            </a:br>
            <a:r>
              <a:rPr lang="fr" sz="2300"/>
              <a:t>Catherine</a:t>
            </a:r>
            <a:endParaRPr/>
          </a:p>
        </p:txBody>
      </p:sp>
      <p:pic>
        <p:nvPicPr>
          <p:cNvPr id="155" name="Google Shape;155;p29" descr="Une image contenant graphique&#10;&#10;Description générée automatiquemen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8331" y="1195826"/>
            <a:ext cx="4471536" cy="394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4 – exercise 4.01</a:t>
            </a:r>
            <a:br>
              <a:rPr lang="fr"/>
            </a:br>
            <a:r>
              <a:rPr lang="fr" sz="2300"/>
              <a:t>Louise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8" name="Google Shape;45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" y="1268050"/>
            <a:ext cx="42100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476" y="2787425"/>
            <a:ext cx="2119471" cy="19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0052" y="1120462"/>
            <a:ext cx="4039251" cy="37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5"/>
          <p:cNvSpPr txBox="1">
            <a:spLocks noGrp="1"/>
          </p:cNvSpPr>
          <p:nvPr>
            <p:ph type="title"/>
          </p:nvPr>
        </p:nvSpPr>
        <p:spPr>
          <a:xfrm>
            <a:off x="628650" y="273850"/>
            <a:ext cx="7886700" cy="628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4 – exercise 4.01</a:t>
            </a:r>
            <a:br>
              <a:rPr lang="fr"/>
            </a:br>
            <a:r>
              <a:rPr lang="fr" sz="2300"/>
              <a:t>Louise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6" name="Google Shape;46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2650"/>
            <a:ext cx="2894124" cy="228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9176" y="1475474"/>
            <a:ext cx="3378251" cy="366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5750" y="2228925"/>
            <a:ext cx="3378249" cy="291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4 – exercise 4.01</a:t>
            </a:r>
            <a:br>
              <a:rPr lang="fr"/>
            </a:br>
            <a:r>
              <a:rPr lang="fr" sz="2300"/>
              <a:t>Louise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4" name="Google Shape;47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128450"/>
            <a:ext cx="5670950" cy="37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6800" y="241325"/>
            <a:ext cx="1278550" cy="466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4 – exercise 4.01</a:t>
            </a:r>
            <a:br>
              <a:rPr lang="fr"/>
            </a:br>
            <a:r>
              <a:rPr lang="fr" sz="2300"/>
              <a:t>Louise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1" name="Google Shape;48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75" y="1369225"/>
            <a:ext cx="3849397" cy="3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071" y="1453575"/>
            <a:ext cx="4403187" cy="309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8"/>
          <p:cNvSpPr txBox="1">
            <a:spLocks noGrp="1"/>
          </p:cNvSpPr>
          <p:nvPr>
            <p:ph type="title"/>
          </p:nvPr>
        </p:nvSpPr>
        <p:spPr>
          <a:xfrm>
            <a:off x="628650" y="273850"/>
            <a:ext cx="7886700" cy="628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4 – exercise 4.01</a:t>
            </a:r>
            <a:br>
              <a:rPr lang="fr"/>
            </a:br>
            <a:r>
              <a:rPr lang="fr" sz="2300"/>
              <a:t>Louise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8" name="Google Shape;48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501425"/>
            <a:ext cx="3925526" cy="31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600" y="501425"/>
            <a:ext cx="2682400" cy="184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5700" y="2008381"/>
            <a:ext cx="3005899" cy="1985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1600" y="3339337"/>
            <a:ext cx="2682399" cy="1804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 </a:t>
            </a:r>
            <a:endParaRPr/>
          </a:p>
        </p:txBody>
      </p:sp>
      <p:sp>
        <p:nvSpPr>
          <p:cNvPr id="497" name="Google Shape;497;p7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To conclude, both linear regression and autoregression are valuable tools for analyzing data and making predictions. However, they are suited for different types of data and applications. </a:t>
            </a:r>
            <a:endParaRPr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Linear regression is useful when examining the relationship between two variables, while autoregression is ideal for analyzing time-series data.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>
            <a:spLocks noGrp="1"/>
          </p:cNvSpPr>
          <p:nvPr>
            <p:ph type="title"/>
          </p:nvPr>
        </p:nvSpPr>
        <p:spPr>
          <a:xfrm>
            <a:off x="2198609" y="0"/>
            <a:ext cx="4746779" cy="771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3.01</a:t>
            </a:r>
            <a:br>
              <a:rPr lang="fr"/>
            </a:br>
            <a:r>
              <a:rPr lang="fr" sz="2300"/>
              <a:t>Catherine</a:t>
            </a:r>
            <a:endParaRPr/>
          </a:p>
        </p:txBody>
      </p:sp>
      <p:pic>
        <p:nvPicPr>
          <p:cNvPr id="161" name="Google Shape;161;p30" descr="Une image contenant table&#10;&#10;Description générée automatiquement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1259" y="1411844"/>
            <a:ext cx="4503797" cy="282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0" descr="Une image contenant graphique&#10;&#10;Description générée automatiquemen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9058" y="1411844"/>
            <a:ext cx="3903683" cy="2983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1" descr="Une image contenant texte&#10;&#10;Description générée automatiquement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041" y="1429357"/>
            <a:ext cx="4563959" cy="281861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>
            <a:spLocks noGrp="1"/>
          </p:cNvSpPr>
          <p:nvPr>
            <p:ph type="title"/>
          </p:nvPr>
        </p:nvSpPr>
        <p:spPr>
          <a:xfrm>
            <a:off x="2035483" y="0"/>
            <a:ext cx="5073034" cy="92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3478"/>
              <a:buFont typeface="Calibri"/>
              <a:buNone/>
            </a:pPr>
            <a:r>
              <a:rPr lang="fr"/>
              <a:t>Chapter 3 – exercise 3.01</a:t>
            </a:r>
            <a:br>
              <a:rPr lang="fr"/>
            </a:br>
            <a:r>
              <a:rPr lang="fr" sz="2300"/>
              <a:t>Catherine</a:t>
            </a:r>
            <a:endParaRPr sz="23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3478"/>
              <a:buFont typeface="Calibri"/>
              <a:buNone/>
            </a:pPr>
            <a:endParaRPr sz="2300"/>
          </a:p>
        </p:txBody>
      </p:sp>
      <p:pic>
        <p:nvPicPr>
          <p:cNvPr id="169" name="Google Shape;169;p31" descr="Une image contenant graphique&#10;&#10;Description générée automatiquemen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429357"/>
            <a:ext cx="4472894" cy="3328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103364" y="0"/>
            <a:ext cx="6937200" cy="9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3478"/>
              <a:buFont typeface="Calibri"/>
              <a:buNone/>
            </a:pPr>
            <a:r>
              <a:rPr lang="fr"/>
              <a:t>Chapter 3 – exercise 3.01</a:t>
            </a:r>
            <a:br>
              <a:rPr lang="fr"/>
            </a:br>
            <a:r>
              <a:rPr lang="fr" sz="2300"/>
              <a:t>Catherine</a:t>
            </a:r>
            <a:endParaRPr sz="23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3478"/>
              <a:buFont typeface="Calibri"/>
              <a:buNone/>
            </a:pPr>
            <a:endParaRPr sz="2300"/>
          </a:p>
        </p:txBody>
      </p:sp>
      <p:pic>
        <p:nvPicPr>
          <p:cNvPr id="175" name="Google Shape;175;p32" descr="Une image contenant table&#10;&#10;Description générée automatiquement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0671" y="1127016"/>
            <a:ext cx="3426544" cy="378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2" descr="Une image contenant graphique&#10;&#10;Description générée automatiquemen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6367" y="1127016"/>
            <a:ext cx="4755292" cy="3812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 descr="Une image contenant texte&#10;&#10;Description générée automatiquement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103747"/>
            <a:ext cx="4719432" cy="363947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1615870" y="0"/>
            <a:ext cx="5912260" cy="751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3.01</a:t>
            </a:r>
            <a:br>
              <a:rPr lang="fr"/>
            </a:br>
            <a:r>
              <a:rPr lang="fr" sz="2300"/>
              <a:t>Catherine</a:t>
            </a:r>
            <a:endParaRPr/>
          </a:p>
        </p:txBody>
      </p:sp>
      <p:pic>
        <p:nvPicPr>
          <p:cNvPr id="183" name="Google Shape;183;p33" descr="Une image contenant graphique&#10;&#10;Description générée automatiquemen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88793" y="1491662"/>
            <a:ext cx="4355207" cy="3177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833</Words>
  <Application>Microsoft Macintosh PowerPoint</Application>
  <PresentationFormat>Affichage à l'écran (16:9)</PresentationFormat>
  <Paragraphs>104</Paragraphs>
  <Slides>55</Slides>
  <Notes>55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55</vt:i4>
      </vt:variant>
    </vt:vector>
  </HeadingPairs>
  <TitlesOfParts>
    <vt:vector size="59" baseType="lpstr">
      <vt:lpstr>Arial</vt:lpstr>
      <vt:lpstr>Calibri</vt:lpstr>
      <vt:lpstr>Simple Light</vt:lpstr>
      <vt:lpstr>Thème Office</vt:lpstr>
      <vt:lpstr>The Supervised Learning Workshop Chapters 3 and 4</vt:lpstr>
      <vt:lpstr>Introduction</vt:lpstr>
      <vt:lpstr>Use case presentation and problem definition</vt:lpstr>
      <vt:lpstr>Data Analytics approach definition and explanation </vt:lpstr>
      <vt:lpstr>Chapter 3 – exercise 3.01 Catherine</vt:lpstr>
      <vt:lpstr>Chapter 3 – exercise 3.01 Catherine</vt:lpstr>
      <vt:lpstr>Chapter 3 – exercise 3.01 Catherine </vt:lpstr>
      <vt:lpstr>Chapter 3 – exercise 3.01 Catherine </vt:lpstr>
      <vt:lpstr>Chapter 3 – exercise 3.01 Catherine</vt:lpstr>
      <vt:lpstr>Chapter 3 – exercise 3.01 Catherine</vt:lpstr>
      <vt:lpstr>Chapter 3 – activity3.01 Catherine</vt:lpstr>
      <vt:lpstr>Conclusion of exercise 3.01</vt:lpstr>
      <vt:lpstr>Chapter 3 – activity3.01 Catherine</vt:lpstr>
      <vt:lpstr>Chapter 3 – activity3.01 Catherine</vt:lpstr>
      <vt:lpstr>Chapter 3 – activity3.01 Catherine  </vt:lpstr>
      <vt:lpstr>Chapter 3 – activity3.01 Catherine </vt:lpstr>
      <vt:lpstr>Chapter 3 – exercise 3.02 Christelle</vt:lpstr>
      <vt:lpstr>Chapter 3 – exercise 3.02 Christelle </vt:lpstr>
      <vt:lpstr>Chapter 3 – exercise 3.02 Christelle </vt:lpstr>
      <vt:lpstr>Chapter 3 – exercise 3.02 Christelle </vt:lpstr>
      <vt:lpstr>Chapter 3 – Activity 3.02 Christelle </vt:lpstr>
      <vt:lpstr>Chapter 3 – Activity 3.02 Christelle</vt:lpstr>
      <vt:lpstr>Chapter 3 – Activity 3.02 Christelle </vt:lpstr>
      <vt:lpstr>Chapter 3 – Activity 3.02 Christelle </vt:lpstr>
      <vt:lpstr>Chapter 3 – Activity 3.02 Christelle </vt:lpstr>
      <vt:lpstr>Chapter 3 – Activity 3.02 Christelle </vt:lpstr>
      <vt:lpstr>Chapter 3 – Activity 3.02 Christelle </vt:lpstr>
      <vt:lpstr>Chapter 3 – exercise 3.03 Loic</vt:lpstr>
      <vt:lpstr>Chapter 3 – exercise 3.03 Loic</vt:lpstr>
      <vt:lpstr>Chapter 3 – exercise 3.03 Loic</vt:lpstr>
      <vt:lpstr>Chapter 3 – exercise 3.03 Loic</vt:lpstr>
      <vt:lpstr>Chapter 3 – exercise 3.03 Loic</vt:lpstr>
      <vt:lpstr>Chapter 3 – exercise 3.03 Loic</vt:lpstr>
      <vt:lpstr>Chapter 3 – exercise 3.03 Loic</vt:lpstr>
      <vt:lpstr>Chapter 3 – exercise 3.04 Jiayan </vt:lpstr>
      <vt:lpstr>Chapter 3 – exercise 3.04 Jiayan </vt:lpstr>
      <vt:lpstr>Chapter 3 – exercise 3.04 Jiayan </vt:lpstr>
      <vt:lpstr>Chapter 3 – exercise 3.04 Jiayan </vt:lpstr>
      <vt:lpstr>Chapter 3 – exercise 3.04 Jiayan </vt:lpstr>
      <vt:lpstr>Chapter 3 – exercise 3.05 Lucie </vt:lpstr>
      <vt:lpstr>Chapter 3 – exercise 3.05 Lucie  </vt:lpstr>
      <vt:lpstr>Chapter 3 – exercise 3.05 Lucie</vt:lpstr>
      <vt:lpstr>Chapter 3 – exercise 3.05 Lucie </vt:lpstr>
      <vt:lpstr>Chapter 3 – exercise 3.05 Lucie </vt:lpstr>
      <vt:lpstr>Chapter 3 – exercise 3.05 Lucie </vt:lpstr>
      <vt:lpstr>Chapter 4 – exercise 4.01 Louise </vt:lpstr>
      <vt:lpstr>Chapter 4 – exercise 4.01 Louise </vt:lpstr>
      <vt:lpstr>Chapter 4 – exercise 4.01 Louise </vt:lpstr>
      <vt:lpstr>Chapter 4 – exercise 4.01 Louise </vt:lpstr>
      <vt:lpstr>Chapter 4 – exercise 4.01 Louise </vt:lpstr>
      <vt:lpstr>Chapter 4 – exercise 4.01 Louise </vt:lpstr>
      <vt:lpstr>Chapter 4 – exercise 4.01 Louise </vt:lpstr>
      <vt:lpstr>Chapter 4 – exercise 4.01 Louise </vt:lpstr>
      <vt:lpstr>Chapter 4 – exercise 4.01 Louise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Supervised Learning Workshop Chapters 3 and 4</dc:title>
  <cp:lastModifiedBy>Christelle Weng</cp:lastModifiedBy>
  <cp:revision>1</cp:revision>
  <dcterms:modified xsi:type="dcterms:W3CDTF">2023-03-24T17:54:48Z</dcterms:modified>
</cp:coreProperties>
</file>